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Telegraf Extra-Light" charset="1" panose="00000300000000000000"/>
      <p:regular r:id="rId12"/>
    </p:embeddedFont>
    <p:embeddedFont>
      <p:font typeface="Telegraf Medium" charset="1" panose="00000600000000000000"/>
      <p:regular r:id="rId13"/>
    </p:embeddedFont>
    <p:embeddedFont>
      <p:font typeface="Telegraf Ultra-Bold" charset="1" panose="00000900000000000000"/>
      <p:regular r:id="rId14"/>
    </p:embeddedFont>
    <p:embeddedFont>
      <p:font typeface="Telegraf Heavy"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F_77L6KZ0.mp4" Type="http://schemas.microsoft.com/office/2007/relationships/media"/><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 Id="rId6" Target="../media/VAF_7ovdu6Y.mp4" Type="http://schemas.openxmlformats.org/officeDocument/2006/relationships/video"/><Relationship Id="rId7" Target="../media/VAF_7ovdu6Y.mp4" Type="http://schemas.microsoft.com/office/2007/relationships/media"/><Relationship Id="rId8" Target="../media/image26.jpeg" Type="http://schemas.openxmlformats.org/officeDocument/2006/relationships/image"/><Relationship Id="rId9" Target="../media/VAF_77L6KZ0.mp4" Type="http://schemas.openxmlformats.org/officeDocument/2006/relationships/video"/></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779136">
            <a:off x="-3095919" y="-7873407"/>
            <a:ext cx="18389126" cy="14945344"/>
          </a:xfrm>
          <a:custGeom>
            <a:avLst/>
            <a:gdLst/>
            <a:ahLst/>
            <a:cxnLst/>
            <a:rect r="r" b="b" t="t" l="l"/>
            <a:pathLst>
              <a:path h="14945344" w="18389126">
                <a:moveTo>
                  <a:pt x="0" y="0"/>
                </a:moveTo>
                <a:lnTo>
                  <a:pt x="18389126" y="0"/>
                </a:lnTo>
                <a:lnTo>
                  <a:pt x="18389126" y="14945344"/>
                </a:lnTo>
                <a:lnTo>
                  <a:pt x="0" y="14945344"/>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846005" y="3651313"/>
            <a:ext cx="4209414" cy="276522"/>
            <a:chOff x="0" y="0"/>
            <a:chExt cx="5612552" cy="368696"/>
          </a:xfrm>
        </p:grpSpPr>
        <p:sp>
          <p:nvSpPr>
            <p:cNvPr name="Freeform 6" id="6"/>
            <p:cNvSpPr/>
            <p:nvPr/>
          </p:nvSpPr>
          <p:spPr>
            <a:xfrm flipH="false" flipV="false" rot="0">
              <a:off x="0" y="0"/>
              <a:ext cx="368696" cy="368696"/>
            </a:xfrm>
            <a:custGeom>
              <a:avLst/>
              <a:gdLst/>
              <a:ahLst/>
              <a:cxnLst/>
              <a:rect r="r" b="b" t="t" l="l"/>
              <a:pathLst>
                <a:path h="368696" w="368696">
                  <a:moveTo>
                    <a:pt x="0" y="0"/>
                  </a:moveTo>
                  <a:lnTo>
                    <a:pt x="368696" y="0"/>
                  </a:lnTo>
                  <a:lnTo>
                    <a:pt x="368696" y="368696"/>
                  </a:lnTo>
                  <a:lnTo>
                    <a:pt x="0" y="368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56462" y="-42149"/>
              <a:ext cx="5056090" cy="410845"/>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rPr>
                <a:t>Mercy Mulwa</a:t>
              </a:r>
            </a:p>
          </p:txBody>
        </p:sp>
      </p:grpSp>
      <p:sp>
        <p:nvSpPr>
          <p:cNvPr name="TextBox 8" id="8"/>
          <p:cNvSpPr txBox="true"/>
          <p:nvPr/>
        </p:nvSpPr>
        <p:spPr>
          <a:xfrm rot="0">
            <a:off x="12499023" y="2931495"/>
            <a:ext cx="3792970" cy="335280"/>
          </a:xfrm>
          <a:prstGeom prst="rect">
            <a:avLst/>
          </a:prstGeom>
        </p:spPr>
        <p:txBody>
          <a:bodyPr anchor="t" rtlCol="false" tIns="0" lIns="0" bIns="0" rIns="0">
            <a:spAutoFit/>
          </a:bodyPr>
          <a:lstStyle/>
          <a:p>
            <a:pPr algn="r">
              <a:lnSpc>
                <a:spcPts val="2520"/>
              </a:lnSpc>
            </a:pPr>
            <a:r>
              <a:rPr lang="en-US" sz="1800">
                <a:solidFill>
                  <a:srgbClr val="F4E7E7"/>
                </a:solidFill>
                <a:latin typeface="Telegraf"/>
              </a:rPr>
              <a:t>A PROJECT PRESENTATION BY:</a:t>
            </a:r>
          </a:p>
        </p:txBody>
      </p:sp>
      <p:grpSp>
        <p:nvGrpSpPr>
          <p:cNvPr name="Group 9" id="9"/>
          <p:cNvGrpSpPr/>
          <p:nvPr/>
        </p:nvGrpSpPr>
        <p:grpSpPr>
          <a:xfrm rot="0">
            <a:off x="1323821" y="2998170"/>
            <a:ext cx="7459640" cy="4678234"/>
            <a:chOff x="0" y="0"/>
            <a:chExt cx="9946187" cy="6237645"/>
          </a:xfrm>
        </p:grpSpPr>
        <p:sp>
          <p:nvSpPr>
            <p:cNvPr name="Freeform 10" id="10"/>
            <p:cNvSpPr/>
            <p:nvPr/>
          </p:nvSpPr>
          <p:spPr>
            <a:xfrm flipH="false" flipV="false" rot="0">
              <a:off x="0" y="5141665"/>
              <a:ext cx="7188161" cy="169902"/>
            </a:xfrm>
            <a:custGeom>
              <a:avLst/>
              <a:gdLst/>
              <a:ahLst/>
              <a:cxnLst/>
              <a:rect r="r" b="b" t="t" l="l"/>
              <a:pathLst>
                <a:path h="169902" w="7188161">
                  <a:moveTo>
                    <a:pt x="0" y="0"/>
                  </a:moveTo>
                  <a:lnTo>
                    <a:pt x="7188161" y="0"/>
                  </a:lnTo>
                  <a:lnTo>
                    <a:pt x="7188161" y="169902"/>
                  </a:lnTo>
                  <a:lnTo>
                    <a:pt x="0" y="1699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0" y="5723113"/>
              <a:ext cx="9701051" cy="514532"/>
            </a:xfrm>
            <a:prstGeom prst="rect">
              <a:avLst/>
            </a:prstGeom>
          </p:spPr>
          <p:txBody>
            <a:bodyPr anchor="t" rtlCol="false" tIns="0" lIns="0" bIns="0" rIns="0">
              <a:spAutoFit/>
            </a:bodyPr>
            <a:lstStyle/>
            <a:p>
              <a:pPr>
                <a:lnSpc>
                  <a:spcPts val="3137"/>
                </a:lnSpc>
              </a:pPr>
              <a:r>
                <a:rPr lang="en-US" sz="2241">
                  <a:solidFill>
                    <a:srgbClr val="F4E7E7"/>
                  </a:solidFill>
                  <a:latin typeface="Telegraf"/>
                </a:rPr>
                <a:t>Data Analysis</a:t>
              </a:r>
            </a:p>
          </p:txBody>
        </p:sp>
        <p:sp>
          <p:nvSpPr>
            <p:cNvPr name="TextBox 12" id="12"/>
            <p:cNvSpPr txBox="true"/>
            <p:nvPr/>
          </p:nvSpPr>
          <p:spPr>
            <a:xfrm rot="0">
              <a:off x="0" y="76200"/>
              <a:ext cx="9946187" cy="5044722"/>
            </a:xfrm>
            <a:prstGeom prst="rect">
              <a:avLst/>
            </a:prstGeom>
          </p:spPr>
          <p:txBody>
            <a:bodyPr anchor="t" rtlCol="false" tIns="0" lIns="0" bIns="0" rIns="0">
              <a:spAutoFit/>
            </a:bodyPr>
            <a:lstStyle/>
            <a:p>
              <a:pPr>
                <a:lnSpc>
                  <a:spcPts val="9458"/>
                </a:lnSpc>
              </a:pPr>
              <a:r>
                <a:rPr lang="en-US" sz="9458">
                  <a:solidFill>
                    <a:srgbClr val="F4E7E7"/>
                  </a:solidFill>
                  <a:latin typeface="Telegraf"/>
                </a:rPr>
                <a:t>SUPERBOWL ADS PROJECT</a:t>
              </a:r>
            </a:p>
          </p:txBody>
        </p:sp>
      </p:grpSp>
      <p:grpSp>
        <p:nvGrpSpPr>
          <p:cNvPr name="Group 13" id="13"/>
          <p:cNvGrpSpPr/>
          <p:nvPr/>
        </p:nvGrpSpPr>
        <p:grpSpPr>
          <a:xfrm rot="0">
            <a:off x="1028700" y="1028700"/>
            <a:ext cx="4141133" cy="671800"/>
            <a:chOff x="0" y="0"/>
            <a:chExt cx="5521511" cy="895733"/>
          </a:xfrm>
        </p:grpSpPr>
        <p:sp>
          <p:nvSpPr>
            <p:cNvPr name="Freeform 14" id="14"/>
            <p:cNvSpPr/>
            <p:nvPr/>
          </p:nvSpPr>
          <p:spPr>
            <a:xfrm flipH="false" flipV="false" rot="0">
              <a:off x="0" y="0"/>
              <a:ext cx="869675" cy="895733"/>
            </a:xfrm>
            <a:custGeom>
              <a:avLst/>
              <a:gdLst/>
              <a:ahLst/>
              <a:cxnLst/>
              <a:rect r="r" b="b" t="t" l="l"/>
              <a:pathLst>
                <a:path h="895733" w="869675">
                  <a:moveTo>
                    <a:pt x="0" y="0"/>
                  </a:moveTo>
                  <a:lnTo>
                    <a:pt x="869675" y="0"/>
                  </a:lnTo>
                  <a:lnTo>
                    <a:pt x="869675" y="895733"/>
                  </a:lnTo>
                  <a:lnTo>
                    <a:pt x="0" y="8957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195115" y="158115"/>
              <a:ext cx="4326396" cy="512828"/>
            </a:xfrm>
            <a:prstGeom prst="rect">
              <a:avLst/>
            </a:prstGeom>
          </p:spPr>
          <p:txBody>
            <a:bodyPr anchor="t" rtlCol="false" tIns="0" lIns="0" bIns="0" rIns="0">
              <a:spAutoFit/>
            </a:bodyPr>
            <a:lstStyle/>
            <a:p>
              <a:pPr>
                <a:lnSpc>
                  <a:spcPts val="3081"/>
                </a:lnSpc>
                <a:spcBef>
                  <a:spcPct val="0"/>
                </a:spcBef>
              </a:pPr>
              <a:r>
                <a:rPr lang="en-US" sz="2201">
                  <a:solidFill>
                    <a:srgbClr val="F4E7E7"/>
                  </a:solidFill>
                  <a:latin typeface="Telegraf Bold"/>
                </a:rPr>
                <a:t>Podesoro Group</a:t>
              </a:r>
            </a:p>
          </p:txBody>
        </p:sp>
      </p:grpSp>
      <p:grpSp>
        <p:nvGrpSpPr>
          <p:cNvPr name="Group 16" id="16"/>
          <p:cNvGrpSpPr/>
          <p:nvPr/>
        </p:nvGrpSpPr>
        <p:grpSpPr>
          <a:xfrm rot="0">
            <a:off x="12846005" y="4150695"/>
            <a:ext cx="4209414" cy="276522"/>
            <a:chOff x="0" y="0"/>
            <a:chExt cx="5612552" cy="368696"/>
          </a:xfrm>
        </p:grpSpPr>
        <p:sp>
          <p:nvSpPr>
            <p:cNvPr name="Freeform 17" id="17"/>
            <p:cNvSpPr/>
            <p:nvPr/>
          </p:nvSpPr>
          <p:spPr>
            <a:xfrm flipH="false" flipV="false" rot="0">
              <a:off x="0" y="0"/>
              <a:ext cx="368696" cy="368696"/>
            </a:xfrm>
            <a:custGeom>
              <a:avLst/>
              <a:gdLst/>
              <a:ahLst/>
              <a:cxnLst/>
              <a:rect r="r" b="b" t="t" l="l"/>
              <a:pathLst>
                <a:path h="368696" w="368696">
                  <a:moveTo>
                    <a:pt x="0" y="0"/>
                  </a:moveTo>
                  <a:lnTo>
                    <a:pt x="368696" y="0"/>
                  </a:lnTo>
                  <a:lnTo>
                    <a:pt x="368696" y="368696"/>
                  </a:lnTo>
                  <a:lnTo>
                    <a:pt x="0" y="368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556462" y="-42149"/>
              <a:ext cx="5056090" cy="410845"/>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rPr>
                <a:t>Angela Ngatia</a:t>
              </a:r>
            </a:p>
          </p:txBody>
        </p:sp>
      </p:grpSp>
      <p:grpSp>
        <p:nvGrpSpPr>
          <p:cNvPr name="Group 19" id="19"/>
          <p:cNvGrpSpPr/>
          <p:nvPr/>
        </p:nvGrpSpPr>
        <p:grpSpPr>
          <a:xfrm rot="0">
            <a:off x="12846005" y="4646292"/>
            <a:ext cx="4209414" cy="276522"/>
            <a:chOff x="0" y="0"/>
            <a:chExt cx="5612552" cy="368696"/>
          </a:xfrm>
        </p:grpSpPr>
        <p:sp>
          <p:nvSpPr>
            <p:cNvPr name="Freeform 20" id="20"/>
            <p:cNvSpPr/>
            <p:nvPr/>
          </p:nvSpPr>
          <p:spPr>
            <a:xfrm flipH="false" flipV="false" rot="0">
              <a:off x="0" y="0"/>
              <a:ext cx="368696" cy="368696"/>
            </a:xfrm>
            <a:custGeom>
              <a:avLst/>
              <a:gdLst/>
              <a:ahLst/>
              <a:cxnLst/>
              <a:rect r="r" b="b" t="t" l="l"/>
              <a:pathLst>
                <a:path h="368696" w="368696">
                  <a:moveTo>
                    <a:pt x="0" y="0"/>
                  </a:moveTo>
                  <a:lnTo>
                    <a:pt x="368696" y="0"/>
                  </a:lnTo>
                  <a:lnTo>
                    <a:pt x="368696" y="368696"/>
                  </a:lnTo>
                  <a:lnTo>
                    <a:pt x="0" y="368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556462" y="-42149"/>
              <a:ext cx="5056090" cy="410845"/>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rPr>
                <a:t>Victoria Gitonga</a:t>
              </a:r>
            </a:p>
          </p:txBody>
        </p:sp>
      </p:grpSp>
      <p:grpSp>
        <p:nvGrpSpPr>
          <p:cNvPr name="Group 22" id="22"/>
          <p:cNvGrpSpPr/>
          <p:nvPr/>
        </p:nvGrpSpPr>
        <p:grpSpPr>
          <a:xfrm rot="0">
            <a:off x="12846005" y="5141889"/>
            <a:ext cx="4209414" cy="276522"/>
            <a:chOff x="0" y="0"/>
            <a:chExt cx="5612552" cy="368696"/>
          </a:xfrm>
        </p:grpSpPr>
        <p:sp>
          <p:nvSpPr>
            <p:cNvPr name="Freeform 23" id="23"/>
            <p:cNvSpPr/>
            <p:nvPr/>
          </p:nvSpPr>
          <p:spPr>
            <a:xfrm flipH="false" flipV="false" rot="0">
              <a:off x="0" y="0"/>
              <a:ext cx="368696" cy="368696"/>
            </a:xfrm>
            <a:custGeom>
              <a:avLst/>
              <a:gdLst/>
              <a:ahLst/>
              <a:cxnLst/>
              <a:rect r="r" b="b" t="t" l="l"/>
              <a:pathLst>
                <a:path h="368696" w="368696">
                  <a:moveTo>
                    <a:pt x="0" y="0"/>
                  </a:moveTo>
                  <a:lnTo>
                    <a:pt x="368696" y="0"/>
                  </a:lnTo>
                  <a:lnTo>
                    <a:pt x="368696" y="368696"/>
                  </a:lnTo>
                  <a:lnTo>
                    <a:pt x="0" y="368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556462" y="-42149"/>
              <a:ext cx="5056090" cy="410845"/>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rPr>
                <a:t>Nduti - Technical Mentor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10477311">
            <a:off x="-1749031" y="3690672"/>
            <a:ext cx="13943102" cy="12193877"/>
          </a:xfrm>
          <a:custGeom>
            <a:avLst/>
            <a:gdLst/>
            <a:ahLst/>
            <a:cxnLst/>
            <a:rect r="r" b="b" t="t" l="l"/>
            <a:pathLst>
              <a:path h="12193877" w="13943102">
                <a:moveTo>
                  <a:pt x="0" y="0"/>
                </a:moveTo>
                <a:lnTo>
                  <a:pt x="13943103" y="0"/>
                </a:lnTo>
                <a:lnTo>
                  <a:pt x="13943103"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144000" y="1028700"/>
          <a:ext cx="8115300" cy="3412167"/>
        </p:xfrm>
        <a:graphic>
          <a:graphicData uri="http://schemas.openxmlformats.org/drawingml/2006/table">
            <a:tbl>
              <a:tblPr/>
              <a:tblGrid>
                <a:gridCol w="5867881"/>
                <a:gridCol w="2247419"/>
              </a:tblGrid>
              <a:tr h="852044">
                <a:tc>
                  <a:txBody>
                    <a:bodyPr anchor="t" rtlCol="false"/>
                    <a:lstStyle/>
                    <a:p>
                      <a:pPr algn="just">
                        <a:lnSpc>
                          <a:spcPts val="3079"/>
                        </a:lnSpc>
                        <a:defRPr/>
                      </a:pPr>
                      <a:r>
                        <a:rPr lang="en-US" sz="2199">
                          <a:solidFill>
                            <a:srgbClr val="000000"/>
                          </a:solidFill>
                          <a:latin typeface="Telegraf"/>
                        </a:rPr>
                        <a:t>Introduction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6034">
                <a:tc>
                  <a:txBody>
                    <a:bodyPr anchor="t" rtlCol="false"/>
                    <a:lstStyle/>
                    <a:p>
                      <a:pPr algn="just">
                        <a:lnSpc>
                          <a:spcPts val="3079"/>
                        </a:lnSpc>
                        <a:defRPr/>
                      </a:pPr>
                      <a:r>
                        <a:rPr lang="en-US" sz="2199">
                          <a:solidFill>
                            <a:srgbClr val="000000"/>
                          </a:solidFill>
                          <a:latin typeface="Telegraf"/>
                        </a:rPr>
                        <a:t>Problem Statement</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2044">
                <a:tc>
                  <a:txBody>
                    <a:bodyPr anchor="t" rtlCol="false"/>
                    <a:lstStyle/>
                    <a:p>
                      <a:pPr algn="just">
                        <a:lnSpc>
                          <a:spcPts val="3079"/>
                        </a:lnSpc>
                        <a:defRPr/>
                      </a:pPr>
                      <a:r>
                        <a:rPr lang="en-US" sz="2199">
                          <a:solidFill>
                            <a:srgbClr val="000000"/>
                          </a:solidFill>
                          <a:latin typeface="Telegraf"/>
                        </a:rPr>
                        <a:t>Implementation process (sql % tableau)</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2044">
                <a:tc>
                  <a:txBody>
                    <a:bodyPr anchor="t" rtlCol="false"/>
                    <a:lstStyle/>
                    <a:p>
                      <a:pPr algn="just">
                        <a:lnSpc>
                          <a:spcPts val="3079"/>
                        </a:lnSpc>
                        <a:defRPr/>
                      </a:pPr>
                      <a:r>
                        <a:rPr lang="en-US" sz="2199">
                          <a:solidFill>
                            <a:srgbClr val="000000"/>
                          </a:solidFill>
                          <a:latin typeface="Telegraf"/>
                        </a:rPr>
                        <a:t>Next steps for the project</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AutoShape 4" id="4"/>
          <p:cNvSpPr/>
          <p:nvPr/>
        </p:nvSpPr>
        <p:spPr>
          <a:xfrm rot="0">
            <a:off x="9144000" y="1004888"/>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144000" y="185765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144000" y="2710426"/>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144000" y="3563195"/>
            <a:ext cx="554581" cy="0"/>
          </a:xfrm>
          <a:prstGeom prst="line">
            <a:avLst/>
          </a:prstGeom>
          <a:ln cap="rnd" w="47625">
            <a:solidFill>
              <a:srgbClr val="F44747"/>
            </a:solidFill>
            <a:prstDash val="solid"/>
            <a:headEnd type="none" len="sm" w="sm"/>
            <a:tailEnd type="none" len="sm" w="sm"/>
          </a:ln>
        </p:spPr>
      </p:sp>
      <p:grpSp>
        <p:nvGrpSpPr>
          <p:cNvPr name="Group 8" id="8"/>
          <p:cNvGrpSpPr/>
          <p:nvPr/>
        </p:nvGrpSpPr>
        <p:grpSpPr>
          <a:xfrm rot="0">
            <a:off x="1028700" y="1028700"/>
            <a:ext cx="6910589" cy="1541032"/>
            <a:chOff x="0" y="0"/>
            <a:chExt cx="9214119" cy="2054709"/>
          </a:xfrm>
        </p:grpSpPr>
        <p:sp>
          <p:nvSpPr>
            <p:cNvPr name="TextBox 9" id="9"/>
            <p:cNvSpPr txBox="true"/>
            <p:nvPr/>
          </p:nvSpPr>
          <p:spPr>
            <a:xfrm rot="0">
              <a:off x="0" y="66675"/>
              <a:ext cx="9214119" cy="1762125"/>
            </a:xfrm>
            <a:prstGeom prst="rect">
              <a:avLst/>
            </a:prstGeom>
          </p:spPr>
          <p:txBody>
            <a:bodyPr anchor="t" rtlCol="false" tIns="0" lIns="0" bIns="0" rIns="0">
              <a:spAutoFit/>
            </a:bodyPr>
            <a:lstStyle/>
            <a:p>
              <a:pPr>
                <a:lnSpc>
                  <a:spcPts val="9000"/>
                </a:lnSpc>
              </a:pPr>
              <a:r>
                <a:rPr lang="en-US" sz="9000">
                  <a:solidFill>
                    <a:srgbClr val="000000"/>
                  </a:solidFill>
                  <a:latin typeface="Telegraf"/>
                </a:rPr>
                <a:t>Agenda</a:t>
              </a:r>
            </a:p>
          </p:txBody>
        </p:sp>
        <p:sp>
          <p:nvSpPr>
            <p:cNvPr name="Freeform 10" id="10"/>
            <p:cNvSpPr/>
            <p:nvPr/>
          </p:nvSpPr>
          <p:spPr>
            <a:xfrm flipH="true" flipV="false" rot="0">
              <a:off x="0" y="1924759"/>
              <a:ext cx="5497916" cy="129951"/>
            </a:xfrm>
            <a:custGeom>
              <a:avLst/>
              <a:gdLst/>
              <a:ahLst/>
              <a:cxnLst/>
              <a:rect r="r" b="b" t="t" l="l"/>
              <a:pathLst>
                <a:path h="129951" w="5497916">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11" id="11"/>
          <p:cNvSpPr/>
          <p:nvPr/>
        </p:nvSpPr>
        <p:spPr>
          <a:xfrm rot="0">
            <a:off x="9144000" y="4415964"/>
            <a:ext cx="554581" cy="0"/>
          </a:xfrm>
          <a:prstGeom prst="line">
            <a:avLst/>
          </a:prstGeom>
          <a:ln cap="rnd" w="47625">
            <a:solidFill>
              <a:srgbClr val="F44747"/>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0">
            <a:off x="7961599" y="-2782197"/>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grpSp>
        <p:nvGrpSpPr>
          <p:cNvPr name="Group 3" id="3"/>
          <p:cNvGrpSpPr/>
          <p:nvPr/>
        </p:nvGrpSpPr>
        <p:grpSpPr>
          <a:xfrm rot="0">
            <a:off x="1028700" y="1028700"/>
            <a:ext cx="4141133" cy="893732"/>
            <a:chOff x="0" y="0"/>
            <a:chExt cx="5521511" cy="1191643"/>
          </a:xfrm>
        </p:grpSpPr>
        <p:sp>
          <p:nvSpPr>
            <p:cNvPr name="Freeform 4" id="4"/>
            <p:cNvSpPr/>
            <p:nvPr/>
          </p:nvSpPr>
          <p:spPr>
            <a:xfrm flipH="false" flipV="false" rot="0">
              <a:off x="0" y="0"/>
              <a:ext cx="869675" cy="895733"/>
            </a:xfrm>
            <a:custGeom>
              <a:avLst/>
              <a:gdLst/>
              <a:ahLst/>
              <a:cxnLst/>
              <a:rect r="r" b="b" t="t" l="l"/>
              <a:pathLst>
                <a:path h="895733" w="869675">
                  <a:moveTo>
                    <a:pt x="0" y="0"/>
                  </a:moveTo>
                  <a:lnTo>
                    <a:pt x="869675" y="0"/>
                  </a:lnTo>
                  <a:lnTo>
                    <a:pt x="869675" y="895733"/>
                  </a:lnTo>
                  <a:lnTo>
                    <a:pt x="0" y="895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95115" y="158115"/>
              <a:ext cx="4326396" cy="1033528"/>
            </a:xfrm>
            <a:prstGeom prst="rect">
              <a:avLst/>
            </a:prstGeom>
          </p:spPr>
          <p:txBody>
            <a:bodyPr anchor="t" rtlCol="false" tIns="0" lIns="0" bIns="0" rIns="0">
              <a:spAutoFit/>
            </a:bodyPr>
            <a:lstStyle/>
            <a:p>
              <a:pPr>
                <a:lnSpc>
                  <a:spcPts val="3081"/>
                </a:lnSpc>
                <a:spcBef>
                  <a:spcPct val="0"/>
                </a:spcBef>
              </a:pPr>
              <a:r>
                <a:rPr lang="en-US" sz="2201">
                  <a:solidFill>
                    <a:srgbClr val="F4E7E7"/>
                  </a:solidFill>
                  <a:latin typeface="Telegraf Bold"/>
                </a:rPr>
                <a:t>Introduction % Problem Statement</a:t>
              </a:r>
            </a:p>
          </p:txBody>
        </p:sp>
      </p:grpSp>
      <p:grpSp>
        <p:nvGrpSpPr>
          <p:cNvPr name="Group 6" id="6"/>
          <p:cNvGrpSpPr/>
          <p:nvPr/>
        </p:nvGrpSpPr>
        <p:grpSpPr>
          <a:xfrm rot="0">
            <a:off x="10637363" y="1028700"/>
            <a:ext cx="6621937" cy="8229600"/>
            <a:chOff x="0" y="0"/>
            <a:chExt cx="5108702" cy="6348984"/>
          </a:xfrm>
        </p:grpSpPr>
        <p:sp>
          <p:nvSpPr>
            <p:cNvPr name="Freeform 7" id="7"/>
            <p:cNvSpPr/>
            <p:nvPr/>
          </p:nvSpPr>
          <p:spPr>
            <a:xfrm flipH="false" flipV="false" rot="0">
              <a:off x="0" y="0"/>
              <a:ext cx="5108702" cy="6348984"/>
            </a:xfrm>
            <a:custGeom>
              <a:avLst/>
              <a:gdLst/>
              <a:ahLst/>
              <a:cxnLst/>
              <a:rect r="r" b="b" t="t" l="l"/>
              <a:pathLst>
                <a:path h="6348984" w="5108702">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6"/>
              <a:stretch>
                <a:fillRect l="-10618" t="-33817" r="-6498" b="-7631"/>
              </a:stretch>
            </a:blipFill>
          </p:spPr>
        </p:sp>
      </p:grpSp>
      <p:grpSp>
        <p:nvGrpSpPr>
          <p:cNvPr name="Group 8" id="8"/>
          <p:cNvGrpSpPr/>
          <p:nvPr/>
        </p:nvGrpSpPr>
        <p:grpSpPr>
          <a:xfrm rot="0">
            <a:off x="1083805" y="8173593"/>
            <a:ext cx="7304302" cy="1778672"/>
            <a:chOff x="0" y="0"/>
            <a:chExt cx="10828198" cy="2636776"/>
          </a:xfrm>
        </p:grpSpPr>
        <p:sp>
          <p:nvSpPr>
            <p:cNvPr name="Freeform 9" id="9"/>
            <p:cNvSpPr/>
            <p:nvPr/>
          </p:nvSpPr>
          <p:spPr>
            <a:xfrm flipH="false" flipV="false" rot="0">
              <a:off x="0" y="0"/>
              <a:ext cx="10828199" cy="2636776"/>
            </a:xfrm>
            <a:custGeom>
              <a:avLst/>
              <a:gdLst/>
              <a:ahLst/>
              <a:cxnLst/>
              <a:rect r="r" b="b" t="t" l="l"/>
              <a:pathLst>
                <a:path h="2636776" w="10828199">
                  <a:moveTo>
                    <a:pt x="31797" y="0"/>
                  </a:moveTo>
                  <a:lnTo>
                    <a:pt x="10796401" y="0"/>
                  </a:lnTo>
                  <a:cubicBezTo>
                    <a:pt x="10813962" y="0"/>
                    <a:pt x="10828199" y="14236"/>
                    <a:pt x="10828199" y="31797"/>
                  </a:cubicBezTo>
                  <a:lnTo>
                    <a:pt x="10828199" y="2604979"/>
                  </a:lnTo>
                  <a:cubicBezTo>
                    <a:pt x="10828199" y="2622540"/>
                    <a:pt x="10813962" y="2636776"/>
                    <a:pt x="10796401" y="2636776"/>
                  </a:cubicBezTo>
                  <a:lnTo>
                    <a:pt x="31797" y="2636776"/>
                  </a:lnTo>
                  <a:cubicBezTo>
                    <a:pt x="14236" y="2636776"/>
                    <a:pt x="0" y="2622540"/>
                    <a:pt x="0" y="2604979"/>
                  </a:cubicBezTo>
                  <a:lnTo>
                    <a:pt x="0" y="31797"/>
                  </a:lnTo>
                  <a:cubicBezTo>
                    <a:pt x="0" y="14236"/>
                    <a:pt x="14236" y="0"/>
                    <a:pt x="31797" y="0"/>
                  </a:cubicBezTo>
                  <a:close/>
                </a:path>
              </a:pathLst>
            </a:custGeom>
            <a:solidFill>
              <a:srgbClr val="F4E7E7"/>
            </a:solidFill>
            <a:ln cap="rnd">
              <a:noFill/>
              <a:prstDash val="sysDot"/>
              <a:round/>
            </a:ln>
          </p:spPr>
        </p:sp>
        <p:sp>
          <p:nvSpPr>
            <p:cNvPr name="TextBox 10" id="10"/>
            <p:cNvSpPr txBox="true"/>
            <p:nvPr/>
          </p:nvSpPr>
          <p:spPr>
            <a:xfrm>
              <a:off x="0" y="-47625"/>
              <a:ext cx="10828198" cy="2684401"/>
            </a:xfrm>
            <a:prstGeom prst="rect">
              <a:avLst/>
            </a:prstGeom>
          </p:spPr>
          <p:txBody>
            <a:bodyPr anchor="ctr" rtlCol="false" tIns="254000" lIns="254000" bIns="254000" rIns="254000"/>
            <a:lstStyle/>
            <a:p>
              <a:pPr>
                <a:lnSpc>
                  <a:spcPts val="2100"/>
                </a:lnSpc>
              </a:pPr>
              <a:r>
                <a:rPr lang="en-US" sz="1500">
                  <a:solidFill>
                    <a:srgbClr val="000000"/>
                  </a:solidFill>
                  <a:latin typeface="Telegraf"/>
                </a:rPr>
                <a:t>A beverage brand named Atom is looking to place an advertisement during the superbowl. In preparation for this, they hired Team Poderoso to leverage superbowl advertisement datasets and provide useful insights that they can use while creating their ad.</a:t>
              </a:r>
            </a:p>
          </p:txBody>
        </p:sp>
      </p:grpSp>
      <p:grpSp>
        <p:nvGrpSpPr>
          <p:cNvPr name="Group 11" id="11"/>
          <p:cNvGrpSpPr/>
          <p:nvPr/>
        </p:nvGrpSpPr>
        <p:grpSpPr>
          <a:xfrm rot="0">
            <a:off x="1028700" y="3028052"/>
            <a:ext cx="7414512" cy="4230896"/>
            <a:chOff x="0" y="0"/>
            <a:chExt cx="9886015" cy="5641194"/>
          </a:xfrm>
        </p:grpSpPr>
        <p:sp>
          <p:nvSpPr>
            <p:cNvPr name="TextBox 12" id="12"/>
            <p:cNvSpPr txBox="true"/>
            <p:nvPr/>
          </p:nvSpPr>
          <p:spPr>
            <a:xfrm rot="0">
              <a:off x="0" y="66675"/>
              <a:ext cx="9886015" cy="2727338"/>
            </a:xfrm>
            <a:prstGeom prst="rect">
              <a:avLst/>
            </a:prstGeom>
          </p:spPr>
          <p:txBody>
            <a:bodyPr anchor="t" rtlCol="false" tIns="0" lIns="0" bIns="0" rIns="0">
              <a:spAutoFit/>
            </a:bodyPr>
            <a:lstStyle/>
            <a:p>
              <a:pPr>
                <a:lnSpc>
                  <a:spcPts val="7500"/>
                </a:lnSpc>
              </a:pPr>
              <a:r>
                <a:rPr lang="en-US" sz="7500">
                  <a:solidFill>
                    <a:srgbClr val="F4E7E7"/>
                  </a:solidFill>
                  <a:latin typeface="Telegraf"/>
                </a:rPr>
                <a:t>Why Superbowl Ads Project?</a:t>
              </a:r>
            </a:p>
          </p:txBody>
        </p:sp>
        <p:sp>
          <p:nvSpPr>
            <p:cNvPr name="Freeform 13" id="13"/>
            <p:cNvSpPr/>
            <p:nvPr/>
          </p:nvSpPr>
          <p:spPr>
            <a:xfrm flipH="true" flipV="false" rot="0">
              <a:off x="315300" y="3355068"/>
              <a:ext cx="5497916" cy="129951"/>
            </a:xfrm>
            <a:custGeom>
              <a:avLst/>
              <a:gdLst/>
              <a:ahLst/>
              <a:cxnLst/>
              <a:rect r="r" b="b" t="t" l="l"/>
              <a:pathLst>
                <a:path h="129951" w="5497916">
                  <a:moveTo>
                    <a:pt x="5497916" y="0"/>
                  </a:moveTo>
                  <a:lnTo>
                    <a:pt x="0" y="0"/>
                  </a:lnTo>
                  <a:lnTo>
                    <a:pt x="0" y="129951"/>
                  </a:lnTo>
                  <a:lnTo>
                    <a:pt x="5497916" y="129951"/>
                  </a:lnTo>
                  <a:lnTo>
                    <a:pt x="549791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0" y="3969874"/>
              <a:ext cx="9886015" cy="1671320"/>
            </a:xfrm>
            <a:prstGeom prst="rect">
              <a:avLst/>
            </a:prstGeom>
          </p:spPr>
          <p:txBody>
            <a:bodyPr anchor="t" rtlCol="false" tIns="0" lIns="0" bIns="0" rIns="0">
              <a:spAutoFit/>
            </a:bodyPr>
            <a:lstStyle/>
            <a:p>
              <a:pPr algn="l">
                <a:lnSpc>
                  <a:spcPts val="3359"/>
                </a:lnSpc>
              </a:pPr>
              <a:r>
                <a:rPr lang="en-US" sz="2400">
                  <a:solidFill>
                    <a:srgbClr val="F4E7E7"/>
                  </a:solidFill>
                  <a:latin typeface="Telegraf"/>
                </a:rPr>
                <a:t>We chose The Superbowl Ads Project in an attempt to discover if the costly ads are worth it to the advertisers.</a:t>
              </a:r>
            </a:p>
          </p:txBody>
        </p:sp>
      </p:grpSp>
      <p:sp>
        <p:nvSpPr>
          <p:cNvPr name="TextBox 15" id="15"/>
          <p:cNvSpPr txBox="true"/>
          <p:nvPr/>
        </p:nvSpPr>
        <p:spPr>
          <a:xfrm rot="0">
            <a:off x="1232807" y="7654902"/>
            <a:ext cx="2800980" cy="320040"/>
          </a:xfrm>
          <a:prstGeom prst="rect">
            <a:avLst/>
          </a:prstGeom>
        </p:spPr>
        <p:txBody>
          <a:bodyPr anchor="t" rtlCol="false" tIns="0" lIns="0" bIns="0" rIns="0">
            <a:spAutoFit/>
          </a:bodyPr>
          <a:lstStyle/>
          <a:p>
            <a:pPr marL="0" indent="0" lvl="0">
              <a:lnSpc>
                <a:spcPts val="2340"/>
              </a:lnSpc>
              <a:spcBef>
                <a:spcPct val="0"/>
              </a:spcBef>
            </a:pPr>
            <a:r>
              <a:rPr lang="en-US" sz="1800">
                <a:solidFill>
                  <a:srgbClr val="F4E7E7"/>
                </a:solidFill>
                <a:latin typeface="Telegraf"/>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1028700" y="1028700"/>
          <a:ext cx="7574579" cy="7249735"/>
        </p:xfrm>
        <a:graphic>
          <a:graphicData uri="http://schemas.openxmlformats.org/drawingml/2006/table">
            <a:tbl>
              <a:tblPr/>
              <a:tblGrid>
                <a:gridCol w="3157571"/>
                <a:gridCol w="4417008"/>
              </a:tblGrid>
              <a:tr h="3624868">
                <a:tc>
                  <a:txBody>
                    <a:bodyPr anchor="t" rtlCol="false"/>
                    <a:lstStyle/>
                    <a:p>
                      <a:pPr algn="l">
                        <a:lnSpc>
                          <a:spcPts val="3359"/>
                        </a:lnSpc>
                        <a:defRPr/>
                      </a:pPr>
                      <a:endParaRPr lang="en-US" sz="1100"/>
                    </a:p>
                    <a:p>
                      <a:pPr>
                        <a:lnSpc>
                          <a:spcPts val="3359"/>
                        </a:lnSpc>
                      </a:pPr>
                      <a:r>
                        <a:rPr lang="en-US" sz="2799">
                          <a:solidFill>
                            <a:srgbClr val="F4E7E7"/>
                          </a:solidFill>
                          <a:latin typeface="Telegraf Bold"/>
                        </a:rPr>
                        <a:t>SQL</a:t>
                      </a: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07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3624868">
                <a:tc>
                  <a:txBody>
                    <a:bodyPr anchor="t" rtlCol="false"/>
                    <a:lstStyle/>
                    <a:p>
                      <a:pPr algn="l">
                        <a:lnSpc>
                          <a:spcPts val="3359"/>
                        </a:lnSpc>
                        <a:defRPr/>
                      </a:pPr>
                      <a:endParaRPr lang="en-US" sz="1100"/>
                    </a:p>
                    <a:p>
                      <a:pPr>
                        <a:lnSpc>
                          <a:spcPts val="3359"/>
                        </a:lnSpc>
                      </a:pPr>
                      <a:r>
                        <a:rPr lang="en-US" sz="2799">
                          <a:solidFill>
                            <a:srgbClr val="F4E7E7"/>
                          </a:solidFill>
                          <a:latin typeface="Telegraf Bold"/>
                        </a:rPr>
                        <a:t>TABLEAU</a:t>
                      </a:r>
                    </a:p>
                    <a:p>
                      <a:pPr>
                        <a:lnSpc>
                          <a:spcPts val="3359"/>
                        </a:lnSpc>
                      </a:pPr>
                      <a:r>
                        <a:rPr lang="en-US" sz="2799">
                          <a:solidFill>
                            <a:srgbClr val="F4E7E7"/>
                          </a:solidFill>
                          <a:latin typeface="Telegraf Bold"/>
                        </a:rPr>
                        <a:t>VISIULIZATION</a:t>
                      </a:r>
                    </a:p>
                    <a:p>
                      <a:pPr>
                        <a:lnSpc>
                          <a:spcPts val="3359"/>
                        </a:lnSpc>
                      </a:pP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07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462696">
            <a:off x="13798841" y="8537004"/>
            <a:ext cx="6920917" cy="4114800"/>
          </a:xfrm>
          <a:custGeom>
            <a:avLst/>
            <a:gdLst/>
            <a:ahLst/>
            <a:cxnLst/>
            <a:rect r="r" b="b" t="t" l="l"/>
            <a:pathLst>
              <a:path h="4114800" w="6920917">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29761">
            <a:off x="11519704" y="5427970"/>
            <a:ext cx="3775344" cy="2244614"/>
          </a:xfrm>
          <a:custGeom>
            <a:avLst/>
            <a:gdLst/>
            <a:ahLst/>
            <a:cxnLst/>
            <a:rect r="r" b="b" t="t" l="l"/>
            <a:pathLst>
              <a:path h="2244614" w="3775344">
                <a:moveTo>
                  <a:pt x="0" y="0"/>
                </a:moveTo>
                <a:lnTo>
                  <a:pt x="3775345" y="0"/>
                </a:lnTo>
                <a:lnTo>
                  <a:pt x="3775345"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48439">
            <a:off x="7817131" y="7815630"/>
            <a:ext cx="2653737" cy="1577767"/>
          </a:xfrm>
          <a:custGeom>
            <a:avLst/>
            <a:gdLst/>
            <a:ahLst/>
            <a:cxnLst/>
            <a:rect r="r" b="b" t="t" l="l"/>
            <a:pathLst>
              <a:path h="1577767" w="2653737">
                <a:moveTo>
                  <a:pt x="0" y="0"/>
                </a:moveTo>
                <a:lnTo>
                  <a:pt x="2653738" y="0"/>
                </a:lnTo>
                <a:lnTo>
                  <a:pt x="2653738"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028700" y="1004888"/>
            <a:ext cx="554581" cy="0"/>
          </a:xfrm>
          <a:prstGeom prst="line">
            <a:avLst/>
          </a:prstGeom>
          <a:ln cap="rnd" w="47625">
            <a:solidFill>
              <a:srgbClr val="F44747"/>
            </a:solidFill>
            <a:prstDash val="solid"/>
            <a:headEnd type="none" len="sm" w="sm"/>
            <a:tailEnd type="none" len="sm" w="sm"/>
          </a:ln>
        </p:spPr>
      </p:sp>
      <p:sp>
        <p:nvSpPr>
          <p:cNvPr name="AutoShape 8" id="8"/>
          <p:cNvSpPr/>
          <p:nvPr/>
        </p:nvSpPr>
        <p:spPr>
          <a:xfrm rot="0">
            <a:off x="1028700" y="4629755"/>
            <a:ext cx="554581" cy="0"/>
          </a:xfrm>
          <a:prstGeom prst="line">
            <a:avLst/>
          </a:prstGeom>
          <a:ln cap="rnd" w="47625">
            <a:solidFill>
              <a:srgbClr val="F44747"/>
            </a:solidFill>
            <a:prstDash val="solid"/>
            <a:headEnd type="none" len="sm" w="sm"/>
            <a:tailEnd type="none" len="sm" w="sm"/>
          </a:ln>
        </p:spPr>
      </p:sp>
      <p:pic>
        <p:nvPicPr>
          <p:cNvPr name="Picture 9" id="9">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36" r="0" b="136"/>
          <a:stretch>
            <a:fillRect/>
          </a:stretch>
        </p:blipFill>
        <p:spPr>
          <a:xfrm flipH="false" flipV="false" rot="0">
            <a:off x="4442045" y="1033294"/>
            <a:ext cx="4161234" cy="3620274"/>
          </a:xfrm>
          <a:prstGeom prst="rect">
            <a:avLst/>
          </a:prstGeom>
        </p:spPr>
      </p:pic>
      <p:pic>
        <p:nvPicPr>
          <p:cNvPr name="Picture 10" id="10">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20442" b="0"/>
          <a:stretch>
            <a:fillRect/>
          </a:stretch>
        </p:blipFill>
        <p:spPr>
          <a:xfrm flipH="false" flipV="false" rot="0">
            <a:off x="4442045" y="5009291"/>
            <a:ext cx="4161234" cy="2754707"/>
          </a:xfrm>
          <a:prstGeom prst="rect">
            <a:avLst/>
          </a:prstGeom>
        </p:spPr>
      </p:pic>
      <p:grpSp>
        <p:nvGrpSpPr>
          <p:cNvPr name="Group 11" id="11"/>
          <p:cNvGrpSpPr/>
          <p:nvPr/>
        </p:nvGrpSpPr>
        <p:grpSpPr>
          <a:xfrm rot="0">
            <a:off x="9144000" y="1028700"/>
            <a:ext cx="9112187" cy="2981266"/>
            <a:chOff x="0" y="0"/>
            <a:chExt cx="12149582" cy="3975021"/>
          </a:xfrm>
        </p:grpSpPr>
        <p:sp>
          <p:nvSpPr>
            <p:cNvPr name="TextBox 12" id="12"/>
            <p:cNvSpPr txBox="true"/>
            <p:nvPr/>
          </p:nvSpPr>
          <p:spPr>
            <a:xfrm rot="0">
              <a:off x="0" y="66675"/>
              <a:ext cx="12149582" cy="3286125"/>
            </a:xfrm>
            <a:prstGeom prst="rect">
              <a:avLst/>
            </a:prstGeom>
          </p:spPr>
          <p:txBody>
            <a:bodyPr anchor="t" rtlCol="false" tIns="0" lIns="0" bIns="0" rIns="0">
              <a:spAutoFit/>
            </a:bodyPr>
            <a:lstStyle/>
            <a:p>
              <a:pPr algn="r">
                <a:lnSpc>
                  <a:spcPts val="9000"/>
                </a:lnSpc>
              </a:pPr>
              <a:r>
                <a:rPr lang="en-US" sz="9000">
                  <a:solidFill>
                    <a:srgbClr val="FFFFFF"/>
                  </a:solidFill>
                  <a:latin typeface="Telegraf"/>
                </a:rPr>
                <a:t>Implementation Process</a:t>
              </a:r>
            </a:p>
          </p:txBody>
        </p:sp>
        <p:sp>
          <p:nvSpPr>
            <p:cNvPr name="TextBox 13" id="13"/>
            <p:cNvSpPr txBox="true"/>
            <p:nvPr/>
          </p:nvSpPr>
          <p:spPr>
            <a:xfrm rot="0">
              <a:off x="0" y="3421301"/>
              <a:ext cx="12149582" cy="55372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FFFFFF"/>
                  </a:solidFill>
                  <a:latin typeface="Telegraf"/>
                </a:rPr>
                <a:t> </a:t>
              </a:r>
            </a:p>
          </p:txBody>
        </p:sp>
      </p:grpSp>
      <p:grpSp>
        <p:nvGrpSpPr>
          <p:cNvPr name="Group 14" id="14"/>
          <p:cNvGrpSpPr/>
          <p:nvPr/>
        </p:nvGrpSpPr>
        <p:grpSpPr>
          <a:xfrm rot="0">
            <a:off x="10635585" y="7763998"/>
            <a:ext cx="7304302" cy="1778672"/>
            <a:chOff x="0" y="0"/>
            <a:chExt cx="10828198" cy="2636776"/>
          </a:xfrm>
        </p:grpSpPr>
        <p:sp>
          <p:nvSpPr>
            <p:cNvPr name="Freeform 15" id="15"/>
            <p:cNvSpPr/>
            <p:nvPr/>
          </p:nvSpPr>
          <p:spPr>
            <a:xfrm flipH="false" flipV="false" rot="0">
              <a:off x="0" y="0"/>
              <a:ext cx="10828199" cy="2636776"/>
            </a:xfrm>
            <a:custGeom>
              <a:avLst/>
              <a:gdLst/>
              <a:ahLst/>
              <a:cxnLst/>
              <a:rect r="r" b="b" t="t" l="l"/>
              <a:pathLst>
                <a:path h="2636776" w="10828199">
                  <a:moveTo>
                    <a:pt x="31797" y="0"/>
                  </a:moveTo>
                  <a:lnTo>
                    <a:pt x="10796401" y="0"/>
                  </a:lnTo>
                  <a:cubicBezTo>
                    <a:pt x="10813962" y="0"/>
                    <a:pt x="10828199" y="14236"/>
                    <a:pt x="10828199" y="31797"/>
                  </a:cubicBezTo>
                  <a:lnTo>
                    <a:pt x="10828199" y="2604979"/>
                  </a:lnTo>
                  <a:cubicBezTo>
                    <a:pt x="10828199" y="2622540"/>
                    <a:pt x="10813962" y="2636776"/>
                    <a:pt x="10796401" y="2636776"/>
                  </a:cubicBezTo>
                  <a:lnTo>
                    <a:pt x="31797" y="2636776"/>
                  </a:lnTo>
                  <a:cubicBezTo>
                    <a:pt x="14236" y="2636776"/>
                    <a:pt x="0" y="2622540"/>
                    <a:pt x="0" y="2604979"/>
                  </a:cubicBezTo>
                  <a:lnTo>
                    <a:pt x="0" y="31797"/>
                  </a:lnTo>
                  <a:cubicBezTo>
                    <a:pt x="0" y="14236"/>
                    <a:pt x="14236" y="0"/>
                    <a:pt x="31797" y="0"/>
                  </a:cubicBezTo>
                  <a:close/>
                </a:path>
              </a:pathLst>
            </a:custGeom>
            <a:solidFill>
              <a:srgbClr val="F4E7E7"/>
            </a:solidFill>
            <a:ln cap="rnd">
              <a:noFill/>
              <a:prstDash val="sysDot"/>
              <a:round/>
            </a:ln>
          </p:spPr>
        </p:sp>
        <p:sp>
          <p:nvSpPr>
            <p:cNvPr name="TextBox 16" id="16"/>
            <p:cNvSpPr txBox="true"/>
            <p:nvPr/>
          </p:nvSpPr>
          <p:spPr>
            <a:xfrm>
              <a:off x="0" y="-47625"/>
              <a:ext cx="10828198" cy="2684401"/>
            </a:xfrm>
            <a:prstGeom prst="rect">
              <a:avLst/>
            </a:prstGeom>
          </p:spPr>
          <p:txBody>
            <a:bodyPr anchor="ctr" rtlCol="false" tIns="254000" lIns="254000" bIns="254000" rIns="254000"/>
            <a:lstStyle/>
            <a:p>
              <a:pPr>
                <a:lnSpc>
                  <a:spcPts val="2100"/>
                </a:lnSpc>
              </a:pPr>
              <a:r>
                <a:rPr lang="en-US" sz="1500">
                  <a:solidFill>
                    <a:srgbClr val="000000"/>
                  </a:solidFill>
                  <a:latin typeface="Telegraf"/>
                </a:rPr>
                <a:t>Data Source: An article by Ulrik Thyge Pedersen </a:t>
              </a:r>
            </a:p>
            <a:p>
              <a:pPr>
                <a:lnSpc>
                  <a:spcPts val="2100"/>
                </a:lnSpc>
              </a:pPr>
              <a:r>
                <a:rPr lang="en-US" sz="1500">
                  <a:solidFill>
                    <a:srgbClr val="000000"/>
                  </a:solidFill>
                  <a:latin typeface="Telegraf"/>
                </a:rPr>
                <a:t>https://www.kaggle.com/datasets/ulrikthygepedersen/superbowl-ads/data</a:t>
              </a:r>
            </a:p>
            <a:p>
              <a:pPr>
                <a:lnSpc>
                  <a:spcPts val="2100"/>
                </a:lnSpc>
              </a:pPr>
            </a:p>
          </p:txBody>
        </p:sp>
      </p:gr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video>
              <p:cMediaNode vol="0">
                <p:cTn fill="hold" display="false">
                  <p:stCondLst>
                    <p:cond delay="indefinite"/>
                  </p:stCondLst>
                </p:cTn>
                <p:tgtEl>
                  <p:spTgt spid="10"/>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true" flipV="false" rot="-10218280">
            <a:off x="-4846400" y="6018259"/>
            <a:ext cx="12499411" cy="9113207"/>
          </a:xfrm>
          <a:custGeom>
            <a:avLst/>
            <a:gdLst/>
            <a:ahLst/>
            <a:cxnLst/>
            <a:rect r="r" b="b" t="t" l="l"/>
            <a:pathLst>
              <a:path h="9113207" w="12499411">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305234"/>
            <a:ext cx="7918961" cy="1838266"/>
            <a:chOff x="0" y="0"/>
            <a:chExt cx="10558614" cy="2451021"/>
          </a:xfrm>
        </p:grpSpPr>
        <p:sp>
          <p:nvSpPr>
            <p:cNvPr name="TextBox 4" id="4"/>
            <p:cNvSpPr txBox="true"/>
            <p:nvPr/>
          </p:nvSpPr>
          <p:spPr>
            <a:xfrm rot="0">
              <a:off x="0" y="66675"/>
              <a:ext cx="10558614" cy="1762125"/>
            </a:xfrm>
            <a:prstGeom prst="rect">
              <a:avLst/>
            </a:prstGeom>
          </p:spPr>
          <p:txBody>
            <a:bodyPr anchor="t" rtlCol="false" tIns="0" lIns="0" bIns="0" rIns="0">
              <a:spAutoFit/>
            </a:bodyPr>
            <a:lstStyle/>
            <a:p>
              <a:pPr>
                <a:lnSpc>
                  <a:spcPts val="9000"/>
                </a:lnSpc>
              </a:pPr>
              <a:r>
                <a:rPr lang="en-US" sz="9000">
                  <a:solidFill>
                    <a:srgbClr val="000000"/>
                  </a:solidFill>
                  <a:latin typeface="Telegraf"/>
                </a:rPr>
                <a:t>Next Steps?</a:t>
              </a:r>
            </a:p>
          </p:txBody>
        </p:sp>
        <p:sp>
          <p:nvSpPr>
            <p:cNvPr name="TextBox 5" id="5"/>
            <p:cNvSpPr txBox="true"/>
            <p:nvPr/>
          </p:nvSpPr>
          <p:spPr>
            <a:xfrm rot="0">
              <a:off x="0" y="1897301"/>
              <a:ext cx="10558614" cy="553720"/>
            </a:xfrm>
            <a:prstGeom prst="rect">
              <a:avLst/>
            </a:prstGeom>
          </p:spPr>
          <p:txBody>
            <a:bodyPr anchor="t" rtlCol="false" tIns="0" lIns="0" bIns="0" rIns="0">
              <a:spAutoFit/>
            </a:bodyPr>
            <a:lstStyle/>
            <a:p>
              <a:pPr marL="0" indent="0" lvl="0">
                <a:lnSpc>
                  <a:spcPts val="3359"/>
                </a:lnSpc>
                <a:spcBef>
                  <a:spcPct val="0"/>
                </a:spcBef>
              </a:pPr>
            </a:p>
          </p:txBody>
        </p:sp>
      </p:grpSp>
      <p:sp>
        <p:nvSpPr>
          <p:cNvPr name="Freeform 6" id="6"/>
          <p:cNvSpPr/>
          <p:nvPr/>
        </p:nvSpPr>
        <p:spPr>
          <a:xfrm flipH="false" flipV="false" rot="0">
            <a:off x="10129226" y="1340477"/>
            <a:ext cx="609142" cy="946406"/>
          </a:xfrm>
          <a:custGeom>
            <a:avLst/>
            <a:gdLst/>
            <a:ahLst/>
            <a:cxnLst/>
            <a:rect r="r" b="b" t="t" l="l"/>
            <a:pathLst>
              <a:path h="946406" w="609142">
                <a:moveTo>
                  <a:pt x="0" y="0"/>
                </a:moveTo>
                <a:lnTo>
                  <a:pt x="609142" y="0"/>
                </a:lnTo>
                <a:lnTo>
                  <a:pt x="609142"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1234239" y="1187523"/>
            <a:ext cx="6025061" cy="1252313"/>
            <a:chOff x="0" y="0"/>
            <a:chExt cx="8033415" cy="1669750"/>
          </a:xfrm>
        </p:grpSpPr>
        <p:sp>
          <p:nvSpPr>
            <p:cNvPr name="TextBox 8" id="8"/>
            <p:cNvSpPr txBox="true"/>
            <p:nvPr/>
          </p:nvSpPr>
          <p:spPr>
            <a:xfrm rot="0">
              <a:off x="0" y="-38100"/>
              <a:ext cx="8033415" cy="5969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Telegraf Bold"/>
                </a:rPr>
                <a:t>CELEBRITY # 1</a:t>
              </a:r>
            </a:p>
          </p:txBody>
        </p:sp>
        <p:sp>
          <p:nvSpPr>
            <p:cNvPr name="TextBox 9" id="9"/>
            <p:cNvSpPr txBox="true"/>
            <p:nvPr/>
          </p:nvSpPr>
          <p:spPr>
            <a:xfrm rot="0">
              <a:off x="0" y="636182"/>
              <a:ext cx="8033415" cy="1033568"/>
            </a:xfrm>
            <a:prstGeom prst="rect">
              <a:avLst/>
            </a:prstGeom>
          </p:spPr>
          <p:txBody>
            <a:bodyPr anchor="t" rtlCol="false" tIns="0" lIns="0" bIns="0" rIns="0">
              <a:spAutoFit/>
            </a:bodyPr>
            <a:lstStyle/>
            <a:p>
              <a:pPr>
                <a:lnSpc>
                  <a:spcPts val="3080"/>
                </a:lnSpc>
              </a:pPr>
              <a:r>
                <a:rPr lang="en-US" sz="2200">
                  <a:solidFill>
                    <a:srgbClr val="000000"/>
                  </a:solidFill>
                  <a:latin typeface="Telegraf"/>
                </a:rPr>
                <a:t>People are more likely to follow celebrities that are cheaper to host on the show</a:t>
              </a:r>
            </a:p>
          </p:txBody>
        </p:sp>
      </p:grpSp>
      <p:sp>
        <p:nvSpPr>
          <p:cNvPr name="Freeform 10" id="10"/>
          <p:cNvSpPr/>
          <p:nvPr/>
        </p:nvSpPr>
        <p:spPr>
          <a:xfrm flipH="false" flipV="false" rot="0">
            <a:off x="10129226" y="4703851"/>
            <a:ext cx="691737" cy="946406"/>
          </a:xfrm>
          <a:custGeom>
            <a:avLst/>
            <a:gdLst/>
            <a:ahLst/>
            <a:cxnLst/>
            <a:rect r="r" b="b" t="t" l="l"/>
            <a:pathLst>
              <a:path h="946406" w="691737">
                <a:moveTo>
                  <a:pt x="0" y="0"/>
                </a:moveTo>
                <a:lnTo>
                  <a:pt x="691737" y="0"/>
                </a:lnTo>
                <a:lnTo>
                  <a:pt x="691737" y="946407"/>
                </a:lnTo>
                <a:lnTo>
                  <a:pt x="0" y="946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1316834" y="4746161"/>
            <a:ext cx="5942466" cy="861788"/>
            <a:chOff x="0" y="0"/>
            <a:chExt cx="7923287" cy="1149050"/>
          </a:xfrm>
        </p:grpSpPr>
        <p:sp>
          <p:nvSpPr>
            <p:cNvPr name="TextBox 12" id="12"/>
            <p:cNvSpPr txBox="true"/>
            <p:nvPr/>
          </p:nvSpPr>
          <p:spPr>
            <a:xfrm rot="0">
              <a:off x="0" y="-38100"/>
              <a:ext cx="7923287" cy="5969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Telegraf Bold"/>
                </a:rPr>
                <a:t>FUNNY # 2 </a:t>
              </a:r>
            </a:p>
          </p:txBody>
        </p:sp>
        <p:sp>
          <p:nvSpPr>
            <p:cNvPr name="TextBox 13" id="13"/>
            <p:cNvSpPr txBox="true"/>
            <p:nvPr/>
          </p:nvSpPr>
          <p:spPr>
            <a:xfrm rot="0">
              <a:off x="0" y="636182"/>
              <a:ext cx="7923287" cy="512868"/>
            </a:xfrm>
            <a:prstGeom prst="rect">
              <a:avLst/>
            </a:prstGeom>
          </p:spPr>
          <p:txBody>
            <a:bodyPr anchor="t" rtlCol="false" tIns="0" lIns="0" bIns="0" rIns="0">
              <a:spAutoFit/>
            </a:bodyPr>
            <a:lstStyle/>
            <a:p>
              <a:pPr>
                <a:lnSpc>
                  <a:spcPts val="3080"/>
                </a:lnSpc>
              </a:pPr>
              <a:r>
                <a:rPr lang="en-US" sz="2200">
                  <a:solidFill>
                    <a:srgbClr val="000000"/>
                  </a:solidFill>
                  <a:latin typeface="Telegraf"/>
                </a:rPr>
                <a:t>Ads will be less funny</a:t>
              </a:r>
            </a:p>
          </p:txBody>
        </p:sp>
      </p:grpSp>
      <p:sp>
        <p:nvSpPr>
          <p:cNvPr name="Freeform 14" id="14"/>
          <p:cNvSpPr/>
          <p:nvPr/>
        </p:nvSpPr>
        <p:spPr>
          <a:xfrm flipH="false" flipV="false" rot="0">
            <a:off x="10129226" y="8067226"/>
            <a:ext cx="946406" cy="879298"/>
          </a:xfrm>
          <a:custGeom>
            <a:avLst/>
            <a:gdLst/>
            <a:ahLst/>
            <a:cxnLst/>
            <a:rect r="r" b="b" t="t" l="l"/>
            <a:pathLst>
              <a:path h="879298" w="946406">
                <a:moveTo>
                  <a:pt x="0" y="0"/>
                </a:moveTo>
                <a:lnTo>
                  <a:pt x="946406" y="0"/>
                </a:lnTo>
                <a:lnTo>
                  <a:pt x="946406" y="879297"/>
                </a:lnTo>
                <a:lnTo>
                  <a:pt x="0" y="8792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1402871" y="7880718"/>
            <a:ext cx="5856429" cy="1252313"/>
            <a:chOff x="0" y="0"/>
            <a:chExt cx="7808572" cy="1669750"/>
          </a:xfrm>
        </p:grpSpPr>
        <p:sp>
          <p:nvSpPr>
            <p:cNvPr name="TextBox 16" id="16"/>
            <p:cNvSpPr txBox="true"/>
            <p:nvPr/>
          </p:nvSpPr>
          <p:spPr>
            <a:xfrm rot="0">
              <a:off x="0" y="-38100"/>
              <a:ext cx="7808572" cy="5969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Telegraf Bold"/>
                </a:rPr>
                <a:t>CELEBRITY VS ANIMALS # 3 </a:t>
              </a:r>
            </a:p>
          </p:txBody>
        </p:sp>
        <p:sp>
          <p:nvSpPr>
            <p:cNvPr name="TextBox 17" id="17"/>
            <p:cNvSpPr txBox="true"/>
            <p:nvPr/>
          </p:nvSpPr>
          <p:spPr>
            <a:xfrm rot="0">
              <a:off x="0" y="636182"/>
              <a:ext cx="7808572" cy="1033568"/>
            </a:xfrm>
            <a:prstGeom prst="rect">
              <a:avLst/>
            </a:prstGeom>
          </p:spPr>
          <p:txBody>
            <a:bodyPr anchor="t" rtlCol="false" tIns="0" lIns="0" bIns="0" rIns="0">
              <a:spAutoFit/>
            </a:bodyPr>
            <a:lstStyle/>
            <a:p>
              <a:pPr>
                <a:lnSpc>
                  <a:spcPts val="3080"/>
                </a:lnSpc>
              </a:pPr>
              <a:r>
                <a:rPr lang="en-US" sz="2200">
                  <a:solidFill>
                    <a:srgbClr val="000000"/>
                  </a:solidFill>
                  <a:latin typeface="Telegraf"/>
                </a:rPr>
                <a:t>Ads will involve more celebrities and less animals</a:t>
              </a:r>
            </a:p>
          </p:txBody>
        </p:sp>
      </p:grpSp>
      <p:sp>
        <p:nvSpPr>
          <p:cNvPr name="Freeform 18" id="18"/>
          <p:cNvSpPr/>
          <p:nvPr/>
        </p:nvSpPr>
        <p:spPr>
          <a:xfrm flipH="true" flipV="false" rot="0">
            <a:off x="10129226" y="3423177"/>
            <a:ext cx="6108425" cy="144381"/>
          </a:xfrm>
          <a:custGeom>
            <a:avLst/>
            <a:gdLst/>
            <a:ahLst/>
            <a:cxnLst/>
            <a:rect r="r" b="b" t="t" l="l"/>
            <a:pathLst>
              <a:path h="144381" w="6108425">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true" flipV="false" rot="0">
            <a:off x="10129226" y="6786551"/>
            <a:ext cx="6108425" cy="144381"/>
          </a:xfrm>
          <a:custGeom>
            <a:avLst/>
            <a:gdLst/>
            <a:ahLst/>
            <a:cxnLst/>
            <a:rect r="r" b="b" t="t" l="l"/>
            <a:pathLst>
              <a:path h="144381" w="6108425">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028700" y="1028700"/>
            <a:ext cx="4141133" cy="671800"/>
            <a:chOff x="0" y="0"/>
            <a:chExt cx="5521511" cy="895733"/>
          </a:xfrm>
        </p:grpSpPr>
        <p:sp>
          <p:nvSpPr>
            <p:cNvPr name="Freeform 21" id="21"/>
            <p:cNvSpPr/>
            <p:nvPr/>
          </p:nvSpPr>
          <p:spPr>
            <a:xfrm flipH="false" flipV="false" rot="0">
              <a:off x="0" y="0"/>
              <a:ext cx="869675" cy="895733"/>
            </a:xfrm>
            <a:custGeom>
              <a:avLst/>
              <a:gdLst/>
              <a:ahLst/>
              <a:cxnLst/>
              <a:rect r="r" b="b" t="t" l="l"/>
              <a:pathLst>
                <a:path h="895733" w="869675">
                  <a:moveTo>
                    <a:pt x="0" y="0"/>
                  </a:moveTo>
                  <a:lnTo>
                    <a:pt x="869675" y="0"/>
                  </a:lnTo>
                  <a:lnTo>
                    <a:pt x="869675" y="895733"/>
                  </a:lnTo>
                  <a:lnTo>
                    <a:pt x="0" y="8957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1195115" y="158115"/>
              <a:ext cx="4326396" cy="512828"/>
            </a:xfrm>
            <a:prstGeom prst="rect">
              <a:avLst/>
            </a:prstGeom>
          </p:spPr>
          <p:txBody>
            <a:bodyPr anchor="t" rtlCol="false" tIns="0" lIns="0" bIns="0" rIns="0">
              <a:spAutoFit/>
            </a:bodyPr>
            <a:lstStyle/>
            <a:p>
              <a:pPr>
                <a:lnSpc>
                  <a:spcPts val="3081"/>
                </a:lnSpc>
                <a:spcBef>
                  <a:spcPct val="0"/>
                </a:spcBef>
              </a:pPr>
              <a:r>
                <a:rPr lang="en-US" sz="2201">
                  <a:solidFill>
                    <a:srgbClr val="000000"/>
                  </a:solidFill>
                  <a:latin typeface="Telegraf Bold"/>
                </a:rPr>
                <a:t>SuperBowl Ads Future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DAF_7sojiKI</dc:identifier>
  <dcterms:modified xsi:type="dcterms:W3CDTF">2011-08-01T06:04:30Z</dcterms:modified>
  <cp:revision>1</cp:revision>
  <dc:title>Superbowl ads project</dc:title>
</cp:coreProperties>
</file>